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77" r:id="rId5"/>
    <p:sldId id="258" r:id="rId6"/>
    <p:sldId id="278" r:id="rId7"/>
    <p:sldId id="279" r:id="rId8"/>
    <p:sldId id="280" r:id="rId9"/>
    <p:sldId id="281" r:id="rId10"/>
    <p:sldId id="288" r:id="rId11"/>
    <p:sldId id="275" r:id="rId12"/>
    <p:sldId id="284" r:id="rId13"/>
    <p:sldId id="287" r:id="rId14"/>
    <p:sldId id="283" r:id="rId15"/>
    <p:sldId id="282" r:id="rId16"/>
    <p:sldId id="273" r:id="rId17"/>
    <p:sldId id="259" r:id="rId18"/>
    <p:sldId id="286" r:id="rId19"/>
    <p:sldId id="28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7"/>
            <p14:sldId id="258"/>
            <p14:sldId id="278"/>
            <p14:sldId id="279"/>
            <p14:sldId id="280"/>
            <p14:sldId id="281"/>
            <p14:sldId id="288"/>
            <p14:sldId id="275"/>
            <p14:sldId id="284"/>
            <p14:sldId id="287"/>
            <p14:sldId id="283"/>
            <p14:sldId id="282"/>
            <p14:sldId id="273"/>
            <p14:sldId id="259"/>
          </p14:sldIdLst>
        </p14:section>
        <p14:section name="In Process" id="{C10971EE-A395-4695-A70D-DD96BCFECD75}">
          <p14:sldIdLst>
            <p14:sldId id="286"/>
            <p14:sldId id="285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124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MLDotNet\Book%20Chapters\Chapter02\Chart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882032"/>
        <c:axId val="749881488"/>
      </c:scatterChart>
      <c:valAx>
        <c:axId val="749882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881488"/>
        <c:crosses val="autoZero"/>
        <c:crossBetween val="midCat"/>
      </c:valAx>
      <c:valAx>
        <c:axId val="74988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882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883120"/>
        <c:axId val="749883664"/>
      </c:scatterChart>
      <c:valAx>
        <c:axId val="74988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883664"/>
        <c:crosses val="autoZero"/>
        <c:crossBetween val="midCat"/>
      </c:valAx>
      <c:valAx>
        <c:axId val="7498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883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41088859009591E-2"/>
          <c:y val="3.435736386839635E-2"/>
          <c:w val="0.92060926810378207"/>
          <c:h val="0.8730340905270636"/>
        </c:manualLayout>
      </c:layout>
      <c:scatterChart>
        <c:scatterStyle val="lineMarker"/>
        <c:varyColors val="0"/>
        <c:ser>
          <c:idx val="2"/>
          <c:order val="0"/>
          <c:tx>
            <c:strRef>
              <c:f>RegessionLine!$C$26</c:f>
              <c:strCache>
                <c:ptCount val="1"/>
                <c:pt idx="0">
                  <c:v>Series2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4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RegessionLine!$B$27:$B$32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RegessionLine!$C$27:$C$32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2.25</c:v>
                </c:pt>
                <c:pt idx="4">
                  <c:v>4.75</c:v>
                </c:pt>
                <c:pt idx="5">
                  <c:v>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870064"/>
        <c:axId val="748066512"/>
      </c:scatterChart>
      <c:valAx>
        <c:axId val="74987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066512"/>
        <c:crosses val="autoZero"/>
        <c:crossBetween val="midCat"/>
      </c:valAx>
      <c:valAx>
        <c:axId val="74806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870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0.0433</cdr:x>
      <cdr:y>0.45611</cdr:y>
    </cdr:from>
    <cdr:to>
      <cdr:x>0.96458</cdr:x>
      <cdr:y>0.8855</cdr:y>
    </cdr:to>
    <cdr:cxnSp macro="">
      <cdr:nvCxnSpPr>
        <cdr:cNvPr id="2" name="Straight Connector 1"/>
        <cdr:cNvCxnSpPr/>
      </cdr:nvCxnSpPr>
      <cdr:spPr>
        <a:xfrm xmlns:a="http://schemas.openxmlformats.org/drawingml/2006/main" flipV="1">
          <a:off x="138186" y="926025"/>
          <a:ext cx="2940143" cy="871786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chemeClr val="accent2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0.04674</cdr:x>
      <cdr:y>0.01527</cdr:y>
    </cdr:from>
    <cdr:to>
      <cdr:x>0.96458</cdr:x>
      <cdr:y>0.89695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149165" y="30997"/>
          <a:ext cx="2929164" cy="1790061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</a:t>
            </a:r>
          </a:p>
          <a:p>
            <a:r>
              <a:rPr lang="en-US" dirty="0" smtClean="0"/>
              <a:t>No – that is “Intelligent Apps”</a:t>
            </a:r>
          </a:p>
          <a:p>
            <a:r>
              <a:rPr lang="en-US" dirty="0" smtClean="0"/>
              <a:t>No – that is a data science strategy</a:t>
            </a:r>
          </a:p>
          <a:p>
            <a:r>
              <a:rPr lang="en-US" dirty="0" smtClean="0"/>
              <a:t>No – would never</a:t>
            </a:r>
            <a:r>
              <a:rPr lang="en-US" baseline="0" dirty="0" smtClean="0"/>
              <a:t> lower myself to push out a book to take advantage of a hot buzzword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1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Let’s say we ran a logistic regression against 95 students to predict if they passed or failed an exam.  We then compared the prediction to the actual results and put the values into a confusion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7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Gentle Introduction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Server Saturday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04/11/2017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V Outlier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4459"/>
          </a:xfrm>
        </p:spPr>
        <p:txBody>
          <a:bodyPr/>
          <a:lstStyle/>
          <a:p>
            <a:r>
              <a:rPr lang="en-US" dirty="0" smtClean="0"/>
              <a:t>Clustering puts the data points into clusters based on similarities</a:t>
            </a:r>
          </a:p>
          <a:p>
            <a:r>
              <a:rPr lang="en-US" dirty="0" smtClean="0"/>
              <a:t>Outlier Detection finds abnormal data points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0084"/>
            <a:ext cx="4049001" cy="318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32" y="2887579"/>
            <a:ext cx="3757863" cy="32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</a:t>
            </a:r>
            <a:r>
              <a:rPr lang="en-US" dirty="0" smtClean="0"/>
              <a:t>“Models”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545"/>
          </a:xfrm>
        </p:spPr>
        <p:txBody>
          <a:bodyPr/>
          <a:lstStyle/>
          <a:p>
            <a:r>
              <a:rPr lang="en-US" dirty="0" smtClean="0"/>
              <a:t>The Cost Function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8200" y="1309670"/>
            <a:ext cx="10515600" cy="2037964"/>
          </a:xfrm>
        </p:spPr>
        <p:txBody>
          <a:bodyPr/>
          <a:lstStyle/>
          <a:p>
            <a:r>
              <a:rPr lang="en-US" dirty="0" smtClean="0"/>
              <a:t>Cost functions are typically written as J(</a:t>
            </a:r>
            <a:r>
              <a:rPr lang="el-GR" dirty="0" smtClean="0"/>
              <a:t>θ</a:t>
            </a:r>
            <a:r>
              <a:rPr lang="en-US" baseline="-25000" dirty="0" smtClean="0"/>
              <a:t>0</a:t>
            </a:r>
            <a:r>
              <a:rPr lang="en-US" dirty="0" smtClean="0"/>
              <a:t>,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…</a:t>
            </a:r>
            <a:r>
              <a:rPr lang="el-GR" dirty="0" smtClean="0"/>
              <a:t>θ</a:t>
            </a:r>
            <a:r>
              <a:rPr lang="en-US" baseline="-25000" dirty="0" smtClean="0"/>
              <a:t>n</a:t>
            </a:r>
            <a:r>
              <a:rPr lang="en-US" dirty="0" smtClean="0"/>
              <a:t>) where each </a:t>
            </a:r>
            <a:r>
              <a:rPr lang="el-GR" dirty="0" smtClean="0"/>
              <a:t>θ</a:t>
            </a:r>
            <a:r>
              <a:rPr lang="en-US" dirty="0" smtClean="0"/>
              <a:t> is a parameter of the regression function</a:t>
            </a:r>
          </a:p>
          <a:p>
            <a:r>
              <a:rPr lang="en-US" dirty="0"/>
              <a:t>Y</a:t>
            </a:r>
            <a:r>
              <a:rPr lang="en-US" dirty="0" smtClean="0"/>
              <a:t>ou can graph the cost function based on different possibilities of the hypothesis function (your regression)</a:t>
            </a:r>
          </a:p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539729"/>
              </p:ext>
            </p:extLst>
          </p:nvPr>
        </p:nvGraphicFramePr>
        <p:xfrm>
          <a:off x="563773" y="3572359"/>
          <a:ext cx="3191359" cy="203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697424" y="3603356"/>
            <a:ext cx="2045776" cy="1790056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34" y="3340309"/>
            <a:ext cx="4209154" cy="2254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5858359"/>
            <a:ext cx="28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</a:t>
            </a:r>
            <a:r>
              <a:rPr lang="el-GR" dirty="0" smtClean="0"/>
              <a:t>θ</a:t>
            </a:r>
            <a:r>
              <a:rPr lang="en-US" baseline="-25000" dirty="0" smtClean="0"/>
              <a:t>0 </a:t>
            </a:r>
            <a:r>
              <a:rPr lang="en-US" dirty="0" smtClean="0"/>
              <a:t>constant at 0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63731"/>
              </p:ext>
            </p:extLst>
          </p:nvPr>
        </p:nvGraphicFramePr>
        <p:xfrm>
          <a:off x="4318907" y="3564608"/>
          <a:ext cx="2469352" cy="20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776"/>
                <a:gridCol w="880788"/>
                <a:gridCol w="880788"/>
              </a:tblGrid>
              <a:tr h="253785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θ1=1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θ1=</a:t>
                      </a:r>
                      <a:r>
                        <a:rPr lang="en-US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.5</a:t>
                      </a:r>
                      <a:endParaRPr lang="el-GR" sz="11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θ1=1.5</a:t>
                      </a:r>
                      <a:endParaRPr lang="el-GR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RMSE  is written as J(</a:t>
                </a:r>
                <a:r>
                  <a:rPr lang="el-GR" dirty="0"/>
                  <a:t>Θ</a:t>
                </a:r>
                <a:r>
                  <a:rPr lang="en-US" dirty="0"/>
                  <a:t>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  <a:blipFill rotWithShape="0">
                <a:blip r:embed="rId5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1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Cost Function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02" y="1955381"/>
            <a:ext cx="6035065" cy="290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6" y="1690687"/>
            <a:ext cx="5077940" cy="3434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36" y="5195828"/>
            <a:ext cx="8047622" cy="16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and Confounding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are trying to explain: dependent variable</a:t>
            </a:r>
          </a:p>
          <a:p>
            <a:r>
              <a:rPr lang="en-US" dirty="0"/>
              <a:t>What is doing the explaining: independent variable</a:t>
            </a:r>
          </a:p>
          <a:p>
            <a:r>
              <a:rPr lang="en-US" dirty="0"/>
              <a:t>When two independent variables are related: Collinear</a:t>
            </a:r>
          </a:p>
          <a:p>
            <a:pPr lvl="1"/>
            <a:r>
              <a:rPr lang="en-US" dirty="0"/>
              <a:t>Age and Height in middle schools explain reading level</a:t>
            </a:r>
          </a:p>
          <a:p>
            <a:r>
              <a:rPr lang="en-US" dirty="0"/>
              <a:t>When a variable that is not being measured affects the independent and dependent variable: Confounding</a:t>
            </a:r>
          </a:p>
          <a:p>
            <a:pPr lvl="1"/>
            <a:r>
              <a:rPr lang="en-US" dirty="0"/>
              <a:t>Ice Cream Sales explain Shark Attacks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4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V Predict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analysis might try to understand a past event</a:t>
            </a:r>
          </a:p>
          <a:p>
            <a:pPr lvl="1"/>
            <a:r>
              <a:rPr lang="en-US" dirty="0"/>
              <a:t> When we have pictures of cats on our website, sales increased 10%</a:t>
            </a:r>
          </a:p>
          <a:p>
            <a:r>
              <a:rPr lang="en-US" dirty="0"/>
              <a:t>Your analysis might try and predict a future event </a:t>
            </a:r>
          </a:p>
          <a:p>
            <a:pPr lvl="1"/>
            <a:r>
              <a:rPr lang="en-US" dirty="0"/>
              <a:t>Our sales next quarter will be up 5%</a:t>
            </a:r>
          </a:p>
          <a:p>
            <a:endParaRPr lang="en-US" dirty="0"/>
          </a:p>
          <a:p>
            <a:r>
              <a:rPr lang="en-US" dirty="0"/>
              <a:t>Correlation (using observational data)</a:t>
            </a:r>
          </a:p>
          <a:p>
            <a:r>
              <a:rPr lang="en-US" dirty="0"/>
              <a:t>Causation (using experimental data)</a:t>
            </a:r>
          </a:p>
          <a:p>
            <a:pPr lvl="1"/>
            <a:r>
              <a:rPr lang="en-US" dirty="0"/>
              <a:t>Most common is A/B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9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V Buy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SAS</a:t>
            </a:r>
          </a:p>
          <a:p>
            <a:r>
              <a:rPr lang="en-US" dirty="0" smtClean="0"/>
              <a:t>SPSS (IBM)</a:t>
            </a:r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Azure ML</a:t>
            </a:r>
          </a:p>
          <a:p>
            <a:r>
              <a:rPr lang="en-US" dirty="0" smtClean="0"/>
              <a:t>IBM Watson/Blue Mix</a:t>
            </a:r>
          </a:p>
          <a:p>
            <a:r>
              <a:rPr lang="en-US" dirty="0" smtClean="0"/>
              <a:t>AWS 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9326" y="1825625"/>
            <a:ext cx="396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Excel</a:t>
            </a:r>
          </a:p>
          <a:p>
            <a:r>
              <a:rPr lang="en-US" dirty="0" smtClean="0"/>
              <a:t>Rapid Miner</a:t>
            </a:r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00B050"/>
                </a:solidFill>
              </a:rPr>
              <a:t>Sql</a:t>
            </a:r>
            <a:r>
              <a:rPr lang="en-US" dirty="0" smtClean="0">
                <a:solidFill>
                  <a:srgbClr val="00B050"/>
                </a:solidFill>
              </a:rPr>
              <a:t> Server</a:t>
            </a:r>
          </a:p>
          <a:p>
            <a:r>
              <a:rPr lang="en-US" dirty="0" smtClean="0"/>
              <a:t>Hadoop </a:t>
            </a:r>
            <a:r>
              <a:rPr lang="en-US" dirty="0"/>
              <a:t>+ </a:t>
            </a:r>
            <a:r>
              <a:rPr lang="en-US" dirty="0" smtClean="0"/>
              <a:t>Spark</a:t>
            </a:r>
          </a:p>
          <a:p>
            <a:pPr lvl="1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43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on </a:t>
            </a:r>
            <a:r>
              <a:rPr lang="en-US" dirty="0" err="1" smtClean="0"/>
              <a:t>Sql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in 5 minutes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9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r>
              <a:rPr lang="en-US" dirty="0" smtClean="0"/>
              <a:t>Companies are not “one tool away” from a strategic advantage, but they might be “one team away”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://github.com/jamessdixon/SqlSaturday.Raleigh.2017</a:t>
            </a:r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companies to monetize their existing data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Business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Market Basket Analysis (Cross Selling)</a:t>
            </a:r>
          </a:p>
          <a:p>
            <a:r>
              <a:rPr lang="en-US" dirty="0" smtClean="0"/>
              <a:t>Customer Profiling</a:t>
            </a:r>
          </a:p>
          <a:p>
            <a:r>
              <a:rPr lang="en-US" dirty="0" smtClean="0"/>
              <a:t>Fraud Detection</a:t>
            </a:r>
          </a:p>
          <a:p>
            <a:r>
              <a:rPr lang="en-US" dirty="0" smtClean="0"/>
              <a:t>Sentiment Analysis – Predicting elections</a:t>
            </a:r>
          </a:p>
          <a:p>
            <a:r>
              <a:rPr lang="en-US" dirty="0" smtClean="0"/>
              <a:t>Image/Voice Recognition</a:t>
            </a:r>
          </a:p>
          <a:p>
            <a:r>
              <a:rPr lang="en-US" dirty="0" smtClean="0"/>
              <a:t>Employee Profiling</a:t>
            </a:r>
          </a:p>
          <a:p>
            <a:endParaRPr lang="en-US" dirty="0"/>
          </a:p>
          <a:p>
            <a:r>
              <a:rPr lang="en-US" dirty="0" smtClean="0"/>
              <a:t>Existing processes augmented with ML models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0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90693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596555" y="2310063"/>
            <a:ext cx="3757246" cy="166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596555" y="4391526"/>
            <a:ext cx="3757246" cy="128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endParaRPr lang="en-US" dirty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Outlier Detection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9154"/>
          </a:xfrm>
        </p:spPr>
        <p:txBody>
          <a:bodyPr/>
          <a:lstStyle/>
          <a:p>
            <a:r>
              <a:rPr lang="en-US" dirty="0"/>
              <a:t>Each row of data has features and a value we want to predict/explain</a:t>
            </a:r>
          </a:p>
          <a:p>
            <a:r>
              <a:rPr lang="en-US" dirty="0"/>
              <a:t>Pass lots of this training data to a ML model.  Then feed the model new data without the value and ask it to predict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62479"/>
              </p:ext>
            </p:extLst>
          </p:nvPr>
        </p:nvGraphicFramePr>
        <p:xfrm>
          <a:off x="838200" y="3506369"/>
          <a:ext cx="10298727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3938"/>
                <a:gridCol w="1453938"/>
                <a:gridCol w="1575099"/>
                <a:gridCol w="1453938"/>
                <a:gridCol w="1453938"/>
                <a:gridCol w="1453938"/>
                <a:gridCol w="145393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Year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Make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Model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Miles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Color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Condition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Price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Accord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$21,000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Toyota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White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$19,000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Accord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Black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$22,000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Toyota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9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670"/>
          </a:xfrm>
        </p:spPr>
        <p:txBody>
          <a:bodyPr/>
          <a:lstStyle/>
          <a:p>
            <a:r>
              <a:rPr lang="en-US" dirty="0"/>
              <a:t>We pass data to an ML model and the model finds similar features within the dataset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90" y="4613282"/>
            <a:ext cx="2426705" cy="1636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35" y="3041437"/>
            <a:ext cx="2330327" cy="165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98" y="4764839"/>
            <a:ext cx="1819275" cy="133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187895" y="2890329"/>
            <a:ext cx="1280160" cy="3103721"/>
          </a:xfrm>
          <a:prstGeom prst="line">
            <a:avLst/>
          </a:prstGeom>
          <a:ln w="889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74" y="3014658"/>
            <a:ext cx="1625844" cy="2379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49" y="2890329"/>
            <a:ext cx="2081178" cy="15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4819 0.19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 outcome is a continuous value</a:t>
            </a:r>
          </a:p>
          <a:p>
            <a:pPr lvl="1"/>
            <a:r>
              <a:rPr lang="en-US" dirty="0"/>
              <a:t>Predict average temperature</a:t>
            </a:r>
          </a:p>
          <a:p>
            <a:pPr lvl="1"/>
            <a:r>
              <a:rPr lang="en-US" dirty="0"/>
              <a:t>Predict number of sales next month</a:t>
            </a:r>
          </a:p>
          <a:p>
            <a:pPr lvl="1"/>
            <a:r>
              <a:rPr lang="en-US" dirty="0"/>
              <a:t>Predict MPG of  a car</a:t>
            </a:r>
          </a:p>
          <a:p>
            <a:pPr lvl="1"/>
            <a:endParaRPr lang="en-US" dirty="0"/>
          </a:p>
          <a:p>
            <a:r>
              <a:rPr lang="en-US" dirty="0"/>
              <a:t>Classification: outcome is placed into a category</a:t>
            </a:r>
          </a:p>
          <a:p>
            <a:pPr lvl="1"/>
            <a:r>
              <a:rPr lang="en-US" dirty="0"/>
              <a:t>Binary classification: only two possible outcomes</a:t>
            </a:r>
          </a:p>
          <a:p>
            <a:pPr lvl="2"/>
            <a:r>
              <a:rPr lang="en-US" dirty="0"/>
              <a:t>Heads or Tails, Red State or Blue State</a:t>
            </a:r>
          </a:p>
          <a:p>
            <a:pPr lvl="1"/>
            <a:r>
              <a:rPr lang="en-US" dirty="0"/>
              <a:t>Multi-class classification: more than two possible outcomes</a:t>
            </a:r>
          </a:p>
          <a:p>
            <a:pPr lvl="2"/>
            <a:r>
              <a:rPr lang="en-US" dirty="0"/>
              <a:t>Abort, retry, 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1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841</Words>
  <Application>Microsoft Office PowerPoint</Application>
  <PresentationFormat>Widescreen</PresentationFormat>
  <Paragraphs>208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Gentle Introduction To Machine Learning</vt:lpstr>
      <vt:lpstr>You Are:</vt:lpstr>
      <vt:lpstr>What is Machine Learning?</vt:lpstr>
      <vt:lpstr>Common Machine Learning Business Cases</vt:lpstr>
      <vt:lpstr>Data Science Process</vt:lpstr>
      <vt:lpstr>Types Of Machine Learning</vt:lpstr>
      <vt:lpstr>Supervised Learning</vt:lpstr>
      <vt:lpstr>Unsupervised Learning</vt:lpstr>
      <vt:lpstr>Regression v Classification</vt:lpstr>
      <vt:lpstr>Clustering V Outlier Detection</vt:lpstr>
      <vt:lpstr>A Word About “Models”</vt:lpstr>
      <vt:lpstr>The Cost Function</vt:lpstr>
      <vt:lpstr>Classification Cost Function</vt:lpstr>
      <vt:lpstr>Collinearity and Confounding</vt:lpstr>
      <vt:lpstr>Explain V Predict</vt:lpstr>
      <vt:lpstr>A Word About “Conclude”</vt:lpstr>
      <vt:lpstr>Ready For ML?</vt:lpstr>
      <vt:lpstr>Build V Buy </vt:lpstr>
      <vt:lpstr>ML on Sql Server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87</cp:revision>
  <dcterms:created xsi:type="dcterms:W3CDTF">2016-10-02T16:14:05Z</dcterms:created>
  <dcterms:modified xsi:type="dcterms:W3CDTF">2017-02-13T23:41:31Z</dcterms:modified>
</cp:coreProperties>
</file>